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Pretendard" panose="02000503000000020004" pitchFamily="50" charset="-127"/>
      <p:regular r:id="rId22"/>
      <p:bold r:id="rId23"/>
    </p:embeddedFont>
    <p:embeddedFont>
      <p:font typeface="Pretendard ExtraBold" panose="02000903000000020004" pitchFamily="50" charset="-127"/>
      <p:bold r:id="rId24"/>
    </p:embeddedFont>
    <p:embeddedFont>
      <p:font typeface="Pretendard Medium" panose="02000603000000020004" pitchFamily="50" charset="-127"/>
      <p:regular r:id="rId25"/>
      <p:bold r:id="rId26"/>
    </p:embeddedFont>
    <p:embeddedFont>
      <p:font typeface="Pretendard SemiBold" panose="02000703000000020004" pitchFamily="50" charset="-127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620" y="1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dk9ci6geSs?t=4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rt1dBr2Jz78&amp;ab_channel=BestMovieClip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71900" y="2933700"/>
            <a:ext cx="10756900" cy="436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300" b="0" i="0" u="none" strike="noStrike" spc="-100" dirty="0">
                <a:solidFill>
                  <a:srgbClr val="000000"/>
                </a:solidFill>
                <a:latin typeface="Pretendard ExtraBold"/>
              </a:rPr>
              <a:t>Pointer-Bot </a:t>
            </a:r>
            <a:r>
              <a:rPr lang="ko-KR" sz="6300" b="0" i="0" u="none" strike="noStrike" spc="-100" dirty="0">
                <a:solidFill>
                  <a:srgbClr val="000000"/>
                </a:solidFill>
                <a:ea typeface="Pretendard ExtraBold"/>
              </a:rPr>
              <a:t>구현과</a:t>
            </a:r>
            <a:r>
              <a:rPr lang="en-US" sz="6300" b="0" i="0" u="none" strike="noStrike" spc="-100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300" b="0" i="0" u="none" strike="noStrike" spc="-100" dirty="0">
                <a:solidFill>
                  <a:srgbClr val="000000"/>
                </a:solidFill>
                <a:ea typeface="Pretendard ExtraBold"/>
              </a:rPr>
              <a:t>시행착오</a:t>
            </a:r>
          </a:p>
          <a:p>
            <a:pPr lvl="0" algn="ctr">
              <a:lnSpc>
                <a:spcPct val="99600"/>
              </a:lnSpc>
            </a:pPr>
            <a:endParaRPr lang="ko-KR" sz="6300" b="0" i="0" u="none" strike="noStrike" spc="-100" dirty="0">
              <a:solidFill>
                <a:srgbClr val="000000"/>
              </a:solidFill>
              <a:ea typeface="Pretendard ExtraBold"/>
            </a:endParaRPr>
          </a:p>
          <a:p>
            <a:pPr lvl="0" algn="ctr">
              <a:lnSpc>
                <a:spcPct val="99600"/>
              </a:lnSpc>
            </a:pPr>
            <a:r>
              <a:rPr lang="en-US" sz="5000" b="0" i="0" u="none" strike="noStrike" spc="-100" dirty="0">
                <a:solidFill>
                  <a:srgbClr val="000000"/>
                </a:solidFill>
                <a:latin typeface="Pretendard ExtraBold"/>
              </a:rPr>
              <a:t>&amp;</a:t>
            </a:r>
          </a:p>
          <a:p>
            <a:pPr lvl="0" algn="ctr">
              <a:lnSpc>
                <a:spcPct val="99600"/>
              </a:lnSpc>
            </a:pPr>
            <a:endParaRPr lang="en-US" sz="5000" b="0" i="0" u="none" strike="noStrike" spc="-100" dirty="0">
              <a:solidFill>
                <a:srgbClr val="000000"/>
              </a:solidFill>
              <a:latin typeface="Pretendard ExtraBold"/>
            </a:endParaRPr>
          </a:p>
          <a:p>
            <a:pPr lvl="0" algn="ctr">
              <a:lnSpc>
                <a:spcPct val="99600"/>
              </a:lnSpc>
            </a:pPr>
            <a:r>
              <a:rPr lang="ko-KR" sz="6300" b="0" i="0" u="none" strike="noStrike" dirty="0" err="1">
                <a:solidFill>
                  <a:srgbClr val="000000"/>
                </a:solidFill>
                <a:ea typeface="Pretendard ExtraBold"/>
              </a:rPr>
              <a:t>개척학기제</a:t>
            </a:r>
            <a:r>
              <a:rPr lang="en-US" sz="63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300" b="0" i="0" u="none" strike="noStrike" dirty="0">
                <a:solidFill>
                  <a:srgbClr val="000000"/>
                </a:solidFill>
                <a:ea typeface="Pretendard ExtraBold"/>
              </a:rPr>
              <a:t>주제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12800"/>
            <a:ext cx="9715500" cy="862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문제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41200" y="977900"/>
            <a:ext cx="5829300" cy="830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분모에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u1-u2</a:t>
            </a:r>
          </a:p>
          <a:p>
            <a:pPr lvl="0" algn="just">
              <a:lnSpc>
                <a:spcPct val="99600"/>
              </a:lnSpc>
            </a:pPr>
            <a:endParaRPr lang="en-US" sz="3000" b="0" i="0" u="none" strike="noStrike">
              <a:solidFill>
                <a:srgbClr val="7C7C7C"/>
              </a:solidFill>
              <a:latin typeface="Pretendard Medium"/>
            </a:endParaRP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이상적인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상황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?</a:t>
            </a:r>
          </a:p>
          <a:p>
            <a:pPr lvl="0" algn="just">
              <a:lnSpc>
                <a:spcPct val="99600"/>
              </a:lnSpc>
            </a:pPr>
            <a:endParaRPr lang="en-US" sz="3000" b="0" i="0" u="none" strike="noStrike">
              <a:solidFill>
                <a:srgbClr val="7C7C7C"/>
              </a:solidFill>
              <a:latin typeface="Pretendard Medium"/>
            </a:endParaRPr>
          </a:p>
          <a:p>
            <a:pPr lvl="0" algn="just">
              <a:lnSpc>
                <a:spcPct val="99600"/>
              </a:lnSpc>
            </a:pPr>
            <a:endParaRPr lang="en-US" sz="3000" b="0" i="0" u="none" strike="noStrike">
              <a:solidFill>
                <a:srgbClr val="7C7C7C"/>
              </a:solidFill>
              <a:latin typeface="Pretendard Medium"/>
            </a:endParaRP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u1, u2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차이가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거의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0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이라면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? (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발산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)</a:t>
            </a: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또는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, u2 &gt; u1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이라면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? (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오류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)</a:t>
            </a:r>
          </a:p>
          <a:p>
            <a:pPr lvl="0" algn="just">
              <a:lnSpc>
                <a:spcPct val="99600"/>
              </a:lnSpc>
            </a:pPr>
            <a:endParaRPr lang="en-US" sz="3000" b="0" i="0" u="none" strike="noStrike">
              <a:solidFill>
                <a:srgbClr val="7C7C7C"/>
              </a:solidFill>
              <a:latin typeface="Pretendard Medium"/>
            </a:endParaRPr>
          </a:p>
          <a:p>
            <a:pPr lvl="0" algn="just">
              <a:lnSpc>
                <a:spcPct val="99600"/>
              </a:lnSpc>
            </a:pPr>
            <a:endParaRPr lang="en-US" sz="3000" b="0" i="0" u="none" strike="noStrike">
              <a:solidFill>
                <a:srgbClr val="7C7C7C"/>
              </a:solidFill>
              <a:latin typeface="Pretendard Medium"/>
            </a:endParaRP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쉽게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말해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,</a:t>
            </a:r>
          </a:p>
          <a:p>
            <a:pPr lvl="0" algn="just">
              <a:lnSpc>
                <a:spcPct val="99600"/>
              </a:lnSpc>
            </a:pPr>
            <a:endParaRPr lang="en-US" sz="3000" b="0" i="0" u="none" strike="noStrike">
              <a:solidFill>
                <a:srgbClr val="7C7C7C"/>
              </a:solidFill>
              <a:latin typeface="Pretendard Medium"/>
            </a:endParaRP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왼쪽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관절의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x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좌표랑</a:t>
            </a: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오른쪽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관절의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x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좌표랑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비교했을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때</a:t>
            </a: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왼쪽이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더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커야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하는데</a:t>
            </a:r>
          </a:p>
          <a:p>
            <a:pPr lvl="0" algn="just">
              <a:lnSpc>
                <a:spcPct val="99600"/>
              </a:lnSpc>
            </a:pPr>
            <a:endParaRPr lang="ko-KR" sz="3000" b="0" i="0" u="none" strike="noStrike">
              <a:solidFill>
                <a:srgbClr val="7C7C7C"/>
              </a:solidFill>
              <a:ea typeface="Pretendard Medium"/>
            </a:endParaRP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Mediapipe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오차로</a:t>
            </a: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오른쪽이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더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크거나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같아지는</a:t>
            </a: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케이스가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많았음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32000"/>
            <a:ext cx="135001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3746500"/>
            <a:ext cx="4127500" cy="30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746500"/>
            <a:ext cx="4127500" cy="30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746500"/>
            <a:ext cx="7493000" cy="5651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솔루션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300" y="7048500"/>
            <a:ext cx="8064500" cy="236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장점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1. Mediapipe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지연시간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감소</a:t>
            </a: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장점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2.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더욱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정확한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픽셀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별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Depth</a:t>
            </a:r>
          </a:p>
          <a:p>
            <a:pPr lvl="0" algn="just">
              <a:lnSpc>
                <a:spcPct val="99600"/>
              </a:lnSpc>
            </a:pPr>
            <a:endParaRPr lang="en-US" sz="3000" b="0" i="0" u="none" strike="noStrike">
              <a:solidFill>
                <a:srgbClr val="7C7C7C"/>
              </a:solidFill>
              <a:latin typeface="Pretendard Medium"/>
            </a:endParaRP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-&gt;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왼쪽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Mediapipe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픽셀에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해당하는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오른쪽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픽셀을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추출하여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Depth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얻어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400" y="1257300"/>
            <a:ext cx="4140200" cy="744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020000">
            <a:off x="8115300" y="5727700"/>
            <a:ext cx="69088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580000">
            <a:off x="10325100" y="5321300"/>
            <a:ext cx="54991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720000">
            <a:off x="10134600" y="8509000"/>
            <a:ext cx="31369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8700" y="8699500"/>
            <a:ext cx="546100" cy="546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6300" y="2781300"/>
            <a:ext cx="87376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어깨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-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발을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이은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벡터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(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지면과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수직이라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가정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)</a:t>
            </a: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어깨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-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손목을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이은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벡터</a:t>
            </a:r>
          </a:p>
          <a:p>
            <a:pPr lvl="0" algn="just">
              <a:lnSpc>
                <a:spcPct val="99600"/>
              </a:lnSpc>
            </a:pPr>
            <a:endParaRPr lang="ko-KR" sz="3000" b="0" i="0" u="none" strike="noStrike" dirty="0">
              <a:solidFill>
                <a:srgbClr val="7C7C7C"/>
              </a:solidFill>
              <a:ea typeface="Pretendard Medium"/>
            </a:endParaRP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벡터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연산을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통해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목적지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좌표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계산</a:t>
            </a:r>
            <a:r>
              <a:rPr lang="en-US" sz="3000" b="0" i="0" u="none" strike="noStrike" dirty="0">
                <a:solidFill>
                  <a:srgbClr val="7C7C7C"/>
                </a:solidFill>
                <a:latin typeface="Pretendard Medium"/>
              </a:rPr>
              <a:t> -&gt; </a:t>
            </a:r>
            <a:r>
              <a:rPr lang="ko-KR" sz="3000" b="0" i="0" u="none" strike="noStrike" dirty="0">
                <a:solidFill>
                  <a:srgbClr val="7C7C7C"/>
                </a:solidFill>
                <a:ea typeface="Pretendard Medium"/>
              </a:rPr>
              <a:t>이동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11962A-93D2-0F33-6B26-3CB92D18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01F82B-7F89-E891-9250-B7B12D43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6FDD8E3-B76D-2EB7-7BF9-FA302389AC96}"/>
              </a:ext>
            </a:extLst>
          </p:cNvPr>
          <p:cNvSpPr txBox="1"/>
          <p:nvPr/>
        </p:nvSpPr>
        <p:spPr>
          <a:xfrm>
            <a:off x="3771900" y="2933700"/>
            <a:ext cx="10756900" cy="436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300" b="0" i="0" u="none" strike="noStrike" dirty="0" err="1">
                <a:solidFill>
                  <a:srgbClr val="000000"/>
                </a:solidFill>
                <a:ea typeface="Pretendard ExtraBold"/>
              </a:rPr>
              <a:t>개척학기제</a:t>
            </a:r>
            <a:r>
              <a:rPr lang="en-US" sz="63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300" b="0" i="0" u="none" strike="noStrike" dirty="0">
                <a:solidFill>
                  <a:srgbClr val="000000"/>
                </a:solidFill>
                <a:ea typeface="Pretendard ExtraBold"/>
              </a:rPr>
              <a:t>주제</a:t>
            </a:r>
            <a:r>
              <a:rPr lang="en-US" altLang="ko-KR" sz="6300" b="0" i="0" u="none" strike="noStrike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en-US" altLang="ko-KR" sz="6300" dirty="0">
                <a:solidFill>
                  <a:srgbClr val="000000"/>
                </a:solidFill>
                <a:ea typeface="Pretendard ExtraBold"/>
              </a:rPr>
              <a:t>(</a:t>
            </a:r>
            <a:r>
              <a:rPr lang="ko-KR" altLang="en-US" sz="6300" dirty="0">
                <a:solidFill>
                  <a:srgbClr val="000000"/>
                </a:solidFill>
                <a:ea typeface="Pretendard ExtraBold"/>
              </a:rPr>
              <a:t>확정</a:t>
            </a:r>
            <a:r>
              <a:rPr lang="en-US" altLang="ko-KR" sz="6300" dirty="0">
                <a:solidFill>
                  <a:srgbClr val="000000"/>
                </a:solidFill>
                <a:ea typeface="Pretendard ExtraBold"/>
              </a:rPr>
              <a:t>x)</a:t>
            </a:r>
          </a:p>
          <a:p>
            <a:pPr lvl="0" algn="ctr">
              <a:lnSpc>
                <a:spcPct val="99600"/>
              </a:lnSpc>
            </a:pPr>
            <a:endParaRPr lang="en-US" altLang="ko-KR" sz="6300" b="0" i="0" u="none" strike="noStrike" dirty="0">
              <a:solidFill>
                <a:srgbClr val="000000"/>
              </a:solidFill>
              <a:ea typeface="Pretendard ExtraBold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63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3D </a:t>
            </a:r>
            <a:r>
              <a:rPr lang="ko-KR" altLang="en-US" sz="63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다뤄보기</a:t>
            </a:r>
            <a:endParaRPr lang="ko-KR" sz="6300" b="1" i="0" u="none" strike="noStrike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11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11962A-93D2-0F33-6B26-3CB92D18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01F82B-7F89-E891-9250-B7B12D43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882B84-1BAB-16B2-4888-BF68CA1DC299}"/>
              </a:ext>
            </a:extLst>
          </p:cNvPr>
          <p:cNvSpPr txBox="1"/>
          <p:nvPr/>
        </p:nvSpPr>
        <p:spPr>
          <a:xfrm>
            <a:off x="10591800" y="6758140"/>
            <a:ext cx="5169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https://youtu.be/Ddk9ci6geSs?t=42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30066-92D9-0C8B-C46B-218D29383112}"/>
              </a:ext>
            </a:extLst>
          </p:cNvPr>
          <p:cNvSpPr txBox="1"/>
          <p:nvPr/>
        </p:nvSpPr>
        <p:spPr>
          <a:xfrm>
            <a:off x="1797017" y="6748972"/>
            <a:ext cx="7674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https://www.youtube.com/watch?v=rt1dBr2Jz78&amp;ab_channel=BestMovieClips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B45A3C-A4B1-F3AF-AB1E-96DC07CEB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75" r="13902"/>
          <a:stretch/>
        </p:blipFill>
        <p:spPr>
          <a:xfrm>
            <a:off x="9144000" y="2223351"/>
            <a:ext cx="7019061" cy="41809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BC979-317F-AEE1-8FD0-165233B6B3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67" r="2292"/>
          <a:stretch/>
        </p:blipFill>
        <p:spPr>
          <a:xfrm>
            <a:off x="2088844" y="2233357"/>
            <a:ext cx="7019062" cy="4180994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E3CE5AC5-6A5C-8C16-1A59-384EDCB818AB}"/>
              </a:ext>
            </a:extLst>
          </p:cNvPr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000000"/>
                </a:solidFill>
                <a:ea typeface="Pretendard SemiBold"/>
              </a:rPr>
              <a:t>동기</a:t>
            </a:r>
            <a:endParaRPr lang="ko-KR" sz="4000" b="0" i="0" u="none" strike="noStrike" spc="-100" dirty="0">
              <a:solidFill>
                <a:srgbClr val="000000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506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B84DF3-607B-DD12-C624-B00BF4A7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5F5CBD-B8C8-CA57-4BD0-93EA9747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39F564-E98D-F5AD-37EE-7DF832B7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38300"/>
            <a:ext cx="981662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186EEE-7292-AEBA-70F9-A303A224F9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37" t="23239" r="11374" b="64549"/>
          <a:stretch/>
        </p:blipFill>
        <p:spPr>
          <a:xfrm>
            <a:off x="4770422" y="3920100"/>
            <a:ext cx="2336801" cy="2294400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1A74FCE8-CCE0-6EBE-6249-1608E771A40B}"/>
              </a:ext>
            </a:extLst>
          </p:cNvPr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000000"/>
                </a:solidFill>
                <a:ea typeface="Pretendard SemiBold"/>
              </a:rPr>
              <a:t>앱</a:t>
            </a:r>
            <a:endParaRPr lang="ko-KR" sz="4000" b="0" i="0" u="none" strike="noStrike" spc="-100" dirty="0">
              <a:solidFill>
                <a:srgbClr val="000000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51293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B84DF3-607B-DD12-C624-B00BF4A7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5F5CBD-B8C8-CA57-4BD0-93EA9747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71553D-9141-3435-0B53-1510369B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54" y="1562100"/>
            <a:ext cx="14427289" cy="7751191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96ED301-3C1E-EA54-6341-41AF8235CB17}"/>
              </a:ext>
            </a:extLst>
          </p:cNvPr>
          <p:cNvSpPr txBox="1"/>
          <p:nvPr/>
        </p:nvSpPr>
        <p:spPr>
          <a:xfrm>
            <a:off x="889000" y="8001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1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LiDAR</a:t>
            </a:r>
            <a:endParaRPr lang="ko-KR" sz="4000" b="1" i="0" u="none" strike="noStrike" spc="-1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89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B84DF3-607B-DD12-C624-B00BF4A7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5F5CBD-B8C8-CA57-4BD0-93EA9747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10D566C-B2C2-4B3B-137E-E9FCE6A95348}"/>
              </a:ext>
            </a:extLst>
          </p:cNvPr>
          <p:cNvSpPr txBox="1"/>
          <p:nvPr/>
        </p:nvSpPr>
        <p:spPr>
          <a:xfrm>
            <a:off x="889000" y="8001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1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LiDAR</a:t>
            </a:r>
            <a:endParaRPr lang="ko-KR" sz="4000" b="1" i="0" u="none" strike="noStrike" spc="-1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0406A4-CCA0-CEFA-C91A-284D921D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52" y="1638300"/>
            <a:ext cx="14052896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2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B84DF3-607B-DD12-C624-B00BF4A7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5F5CBD-B8C8-CA57-4BD0-93EA9747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1A27C8A5-D3FD-8312-A690-9A58F062EA7B}"/>
              </a:ext>
            </a:extLst>
          </p:cNvPr>
          <p:cNvSpPr txBox="1"/>
          <p:nvPr/>
        </p:nvSpPr>
        <p:spPr>
          <a:xfrm>
            <a:off x="889000" y="8001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10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TrueDepth</a:t>
            </a:r>
            <a:endParaRPr lang="ko-KR" sz="4000" b="1" i="0" u="none" strike="noStrike" spc="-1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36D2F-4DAE-6561-8318-8B279AE7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57350"/>
            <a:ext cx="14494884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9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B84DF3-607B-DD12-C624-B00BF4A7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5F5CBD-B8C8-CA57-4BD0-93EA9747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FB4F49-BBE6-29EC-81E3-FE215472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40" y="1714500"/>
            <a:ext cx="14291520" cy="7670800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F86CD3E1-8470-2E43-04E2-D447305D416E}"/>
              </a:ext>
            </a:extLst>
          </p:cNvPr>
          <p:cNvSpPr txBox="1"/>
          <p:nvPr/>
        </p:nvSpPr>
        <p:spPr>
          <a:xfrm>
            <a:off x="889000" y="8001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10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TrueDepth</a:t>
            </a:r>
            <a:endParaRPr lang="ko-KR" sz="4000" b="1" i="0" u="none" strike="noStrike" spc="-1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78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35400"/>
            <a:ext cx="11645900" cy="422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0900" y="2260600"/>
            <a:ext cx="582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사람이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가리키는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곳으로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움직이는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로봇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B84DF3-607B-DD12-C624-B00BF4A7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5F5CBD-B8C8-CA57-4BD0-93EA9747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5174D99-84B4-2E82-A191-0A41950D9A45}"/>
              </a:ext>
            </a:extLst>
          </p:cNvPr>
          <p:cNvGrpSpPr/>
          <p:nvPr/>
        </p:nvGrpSpPr>
        <p:grpSpPr>
          <a:xfrm>
            <a:off x="2057400" y="1003300"/>
            <a:ext cx="14173200" cy="8280400"/>
            <a:chOff x="1600200" y="1028700"/>
            <a:chExt cx="12192000" cy="65448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92D0A57-1826-7BE1-6C5F-553BA21BB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1600200" y="1028700"/>
              <a:ext cx="6096000" cy="65448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FD6CF3-FB90-817A-8861-E62671509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000"/>
            <a:stretch/>
          </p:blipFill>
          <p:spPr>
            <a:xfrm>
              <a:off x="7696200" y="1028700"/>
              <a:ext cx="6096000" cy="65439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7D70D4-6052-BE7E-5CB1-DE1168BD64B8}"/>
                </a:ext>
              </a:extLst>
            </p:cNvPr>
            <p:cNvSpPr txBox="1"/>
            <p:nvPr/>
          </p:nvSpPr>
          <p:spPr>
            <a:xfrm>
              <a:off x="2479989" y="2075900"/>
              <a:ext cx="43364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highlight>
                    <a:srgbClr val="FFFF00"/>
                  </a:highlight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LiDAR Advanced</a:t>
              </a:r>
              <a:endParaRPr lang="ko-KR" altLang="en-US" sz="4000" dirty="0"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50E641-D284-482E-82E2-00580E36DBEB}"/>
                </a:ext>
              </a:extLst>
            </p:cNvPr>
            <p:cNvSpPr txBox="1"/>
            <p:nvPr/>
          </p:nvSpPr>
          <p:spPr>
            <a:xfrm>
              <a:off x="9326265" y="2075900"/>
              <a:ext cx="28358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err="1">
                  <a:highlight>
                    <a:srgbClr val="FFFF00"/>
                  </a:highlight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TrueDepth</a:t>
              </a:r>
              <a:endParaRPr lang="ko-KR" altLang="en-US" sz="4000" dirty="0"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D89B7C-2339-E37A-1A0C-B31964DE6DDF}"/>
              </a:ext>
            </a:extLst>
          </p:cNvPr>
          <p:cNvSpPr txBox="1"/>
          <p:nvPr/>
        </p:nvSpPr>
        <p:spPr>
          <a:xfrm>
            <a:off x="3080155" y="2868330"/>
            <a:ext cx="56388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altLang="en-US" sz="3000" dirty="0">
                <a:solidFill>
                  <a:srgbClr val="00B0F0"/>
                </a:solidFill>
                <a:ea typeface="Pretendard Medium"/>
              </a:rPr>
              <a:t>먼 측정 거리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(</a:t>
            </a:r>
            <a:r>
              <a:rPr lang="en-US" altLang="ko-KR" sz="3000" dirty="0" err="1">
                <a:solidFill>
                  <a:srgbClr val="00B0F0"/>
                </a:solidFill>
                <a:ea typeface="Pretendard Medium"/>
              </a:rPr>
              <a:t>2m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+)</a:t>
            </a:r>
          </a:p>
          <a:p>
            <a:pPr lvl="0" algn="just">
              <a:lnSpc>
                <a:spcPct val="99600"/>
              </a:lnSpc>
            </a:pPr>
            <a:r>
              <a:rPr lang="en-US" altLang="ko-KR" sz="3000" b="0" i="0" u="none" strike="noStrike" dirty="0" err="1">
                <a:solidFill>
                  <a:srgbClr val="00B0F0"/>
                </a:solidFill>
                <a:ea typeface="Pretendard Medium"/>
              </a:rPr>
              <a:t>T</a:t>
            </a:r>
            <a:r>
              <a:rPr lang="en-US" altLang="ko-KR" sz="3000" dirty="0" err="1">
                <a:solidFill>
                  <a:srgbClr val="00B0F0"/>
                </a:solidFill>
                <a:ea typeface="Pretendard Medium"/>
              </a:rPr>
              <a:t>oF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 </a:t>
            </a:r>
            <a:r>
              <a:rPr lang="ko-KR" altLang="en-US" sz="3000" dirty="0">
                <a:solidFill>
                  <a:srgbClr val="00B0F0"/>
                </a:solidFill>
                <a:ea typeface="Pretendard Medium"/>
              </a:rPr>
              <a:t>방식 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(</a:t>
            </a:r>
            <a:r>
              <a:rPr lang="ko-KR" altLang="en-US" sz="3000" dirty="0">
                <a:solidFill>
                  <a:srgbClr val="00B0F0"/>
                </a:solidFill>
                <a:ea typeface="Pretendard Medium"/>
              </a:rPr>
              <a:t>빛 쏴서 돌아오는 시간 측정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)</a:t>
            </a:r>
          </a:p>
          <a:p>
            <a:pPr lvl="0" algn="just">
              <a:lnSpc>
                <a:spcPct val="99600"/>
              </a:lnSpc>
            </a:pPr>
            <a:r>
              <a:rPr lang="en-US" altLang="ko-KR" sz="3000" b="0" i="0" u="none" strike="noStrike" dirty="0" err="1">
                <a:solidFill>
                  <a:srgbClr val="00B0F0"/>
                </a:solidFill>
                <a:ea typeface="Pretendard Medium"/>
              </a:rPr>
              <a:t>TrueDepth</a:t>
            </a:r>
            <a:r>
              <a:rPr lang="ko-KR" altLang="en-US" sz="3000" b="0" i="0" u="none" strike="noStrike" dirty="0">
                <a:solidFill>
                  <a:srgbClr val="00B0F0"/>
                </a:solidFill>
                <a:ea typeface="Pretendard Medium"/>
              </a:rPr>
              <a:t>에 비해 </a:t>
            </a:r>
            <a:r>
              <a:rPr lang="en-US" altLang="ko-KR" sz="3000" b="0" i="0" u="none" strike="noStrike" dirty="0">
                <a:solidFill>
                  <a:srgbClr val="00B0F0"/>
                </a:solidFill>
                <a:ea typeface="Pretendard Medium"/>
              </a:rPr>
              <a:t>sparse</a:t>
            </a:r>
            <a:endParaRPr lang="ko-KR" sz="3000" b="0" i="0" u="none" strike="noStrike" dirty="0">
              <a:solidFill>
                <a:srgbClr val="00B0F0"/>
              </a:solidFill>
              <a:ea typeface="Pretendard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37182-0170-4A58-51B6-4D06A623D548}"/>
              </a:ext>
            </a:extLst>
          </p:cNvPr>
          <p:cNvSpPr txBox="1"/>
          <p:nvPr/>
        </p:nvSpPr>
        <p:spPr>
          <a:xfrm>
            <a:off x="9740906" y="3086100"/>
            <a:ext cx="56388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altLang="en-US" sz="3000" dirty="0">
                <a:solidFill>
                  <a:srgbClr val="00B0F0"/>
                </a:solidFill>
                <a:ea typeface="Pretendard Medium"/>
              </a:rPr>
              <a:t>짧은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 </a:t>
            </a:r>
            <a:r>
              <a:rPr lang="ko-KR" altLang="en-US" sz="3000" dirty="0">
                <a:solidFill>
                  <a:srgbClr val="00B0F0"/>
                </a:solidFill>
                <a:ea typeface="Pretendard Medium"/>
              </a:rPr>
              <a:t>측정 거리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(~</a:t>
            </a:r>
            <a:r>
              <a:rPr lang="en-US" altLang="ko-KR" sz="3000" dirty="0" err="1">
                <a:solidFill>
                  <a:srgbClr val="00B0F0"/>
                </a:solidFill>
                <a:ea typeface="Pretendard Medium"/>
              </a:rPr>
              <a:t>1m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 </a:t>
            </a:r>
            <a:r>
              <a:rPr lang="ko-KR" altLang="en-US" sz="3000" dirty="0">
                <a:solidFill>
                  <a:srgbClr val="00B0F0"/>
                </a:solidFill>
                <a:ea typeface="Pretendard Medium"/>
              </a:rPr>
              <a:t>이내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)</a:t>
            </a:r>
          </a:p>
          <a:p>
            <a:pPr lvl="0" algn="just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B0F0"/>
                </a:solidFill>
                <a:ea typeface="Pretendard Medium"/>
              </a:rPr>
              <a:t>적외선</a:t>
            </a:r>
            <a:r>
              <a:rPr lang="ko-KR" altLang="en-US" sz="3000" dirty="0">
                <a:solidFill>
                  <a:srgbClr val="00B0F0"/>
                </a:solidFill>
                <a:ea typeface="Pretendard Medium"/>
              </a:rPr>
              <a:t> 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(</a:t>
            </a:r>
            <a:r>
              <a:rPr lang="ko-KR" altLang="en-US" sz="3000" dirty="0">
                <a:solidFill>
                  <a:srgbClr val="00B0F0"/>
                </a:solidFill>
                <a:ea typeface="Pretendard Medium"/>
              </a:rPr>
              <a:t>표면 반사 왜곡 측정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)</a:t>
            </a:r>
          </a:p>
          <a:p>
            <a:pPr lvl="0" algn="just">
              <a:lnSpc>
                <a:spcPct val="99600"/>
              </a:lnSpc>
            </a:pP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LiDAR</a:t>
            </a:r>
            <a:r>
              <a:rPr lang="ko-KR" altLang="en-US" sz="3000" dirty="0">
                <a:solidFill>
                  <a:srgbClr val="00B0F0"/>
                </a:solidFill>
                <a:ea typeface="Pretendard Medium"/>
              </a:rPr>
              <a:t>에 비해 </a:t>
            </a:r>
            <a:r>
              <a:rPr lang="en-US" altLang="ko-KR" sz="3000" dirty="0">
                <a:solidFill>
                  <a:srgbClr val="00B0F0"/>
                </a:solidFill>
                <a:ea typeface="Pretendard Medium"/>
              </a:rPr>
              <a:t>Dense</a:t>
            </a:r>
          </a:p>
          <a:p>
            <a:pPr lvl="0" algn="just">
              <a:lnSpc>
                <a:spcPct val="99600"/>
              </a:lnSpc>
            </a:pPr>
            <a:endParaRPr lang="ko-KR" sz="3000" b="0" i="0" u="none" strike="noStrike" dirty="0">
              <a:solidFill>
                <a:srgbClr val="00B0F0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59980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35400"/>
            <a:ext cx="11645900" cy="422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0900" y="2260600"/>
            <a:ext cx="582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사람이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가리키는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곳으로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움직이는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로봇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19900" y="5130800"/>
            <a:ext cx="2095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(X, Y, Z)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1828800"/>
            <a:ext cx="7556500" cy="641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방법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0900" y="2413000"/>
            <a:ext cx="6464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스테레오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비전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300" y="4368800"/>
            <a:ext cx="49149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두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카메라의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좌표계</a:t>
            </a:r>
          </a:p>
          <a:p>
            <a:pPr lvl="0" algn="just">
              <a:lnSpc>
                <a:spcPct val="99600"/>
              </a:lnSpc>
            </a:pPr>
            <a:endParaRPr lang="ko-KR" sz="3000" b="0" i="0" u="none" strike="noStrike">
              <a:solidFill>
                <a:srgbClr val="7C7C7C"/>
              </a:solidFill>
              <a:ea typeface="Pretendard Medium"/>
            </a:endParaRP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x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축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: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공유</a:t>
            </a: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y, z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축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: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평행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4089400"/>
            <a:ext cx="3136900" cy="520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644900"/>
            <a:ext cx="6172200" cy="486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1079500"/>
            <a:ext cx="9055100" cy="300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5156200"/>
            <a:ext cx="5600700" cy="2768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0900" y="2070100"/>
            <a:ext cx="6108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스테레오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비전은</a:t>
            </a: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Multi View Geometry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의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특수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케이스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257300"/>
            <a:ext cx="9766300" cy="530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905000"/>
            <a:ext cx="3136900" cy="520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83200" y="6692900"/>
            <a:ext cx="111506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1.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왼쪽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이미지에서의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픽셀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좌표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: (u1, v1)</a:t>
            </a: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2.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오른쪽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이미지에서의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픽셀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좌표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: (u2, v2)</a:t>
            </a: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3. baseline : x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차이</a:t>
            </a: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4.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각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카메라의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내부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파라미터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(fx, fy, cx, cy)</a:t>
            </a:r>
          </a:p>
          <a:p>
            <a:pPr lvl="0" algn="just">
              <a:lnSpc>
                <a:spcPct val="99600"/>
              </a:lnSpc>
            </a:pPr>
            <a:endParaRPr lang="en-US" sz="3000" b="0" i="0" u="none" strike="noStrike">
              <a:solidFill>
                <a:srgbClr val="7C7C7C"/>
              </a:solidFill>
              <a:latin typeface="Pretendard Medium"/>
            </a:endParaRP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네가지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정보를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안다면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, </a:t>
            </a:r>
            <a:r>
              <a:rPr lang="ko-KR" sz="3000" b="0" i="0" u="sng" strike="noStrike">
                <a:solidFill>
                  <a:srgbClr val="7C7C7C"/>
                </a:solidFill>
                <a:ea typeface="Pretendard Medium"/>
              </a:rPr>
              <a:t>왼쪽</a:t>
            </a:r>
            <a:r>
              <a:rPr lang="en-US" sz="3000" b="0" i="0" u="sng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sng" strike="noStrike">
                <a:solidFill>
                  <a:srgbClr val="7C7C7C"/>
                </a:solidFill>
                <a:ea typeface="Pretendard Medium"/>
              </a:rPr>
              <a:t>카메라</a:t>
            </a:r>
            <a:r>
              <a:rPr lang="en-US" sz="3000" b="0" i="0" u="sng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sng" strike="noStrike">
                <a:solidFill>
                  <a:srgbClr val="7C7C7C"/>
                </a:solidFill>
                <a:ea typeface="Pretendard Medium"/>
              </a:rPr>
              <a:t>좌표계</a:t>
            </a:r>
            <a:r>
              <a:rPr lang="en-US" sz="3000" b="0" i="0" u="sng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sng" strike="noStrike">
                <a:solidFill>
                  <a:srgbClr val="7C7C7C"/>
                </a:solidFill>
                <a:ea typeface="Pretendard Medium"/>
              </a:rPr>
              <a:t>기준으로</a:t>
            </a:r>
            <a:r>
              <a:rPr lang="en-US" sz="3000" b="0" i="0" u="sng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sng" strike="noStrike">
                <a:solidFill>
                  <a:srgbClr val="7C7C7C"/>
                </a:solidFill>
                <a:ea typeface="Pretendard Medium"/>
              </a:rPr>
              <a:t>한</a:t>
            </a:r>
            <a:r>
              <a:rPr lang="en-US" sz="3000" b="0" i="0" u="sng" strike="noStrike">
                <a:solidFill>
                  <a:srgbClr val="7C7C7C"/>
                </a:solidFill>
                <a:latin typeface="Pretendard Medium"/>
              </a:rPr>
              <a:t> 3D </a:t>
            </a:r>
            <a:r>
              <a:rPr lang="ko-KR" sz="3000" b="0" i="0" u="sng" strike="noStrike">
                <a:solidFill>
                  <a:srgbClr val="7C7C7C"/>
                </a:solidFill>
                <a:ea typeface="Pretendard Medium"/>
              </a:rPr>
              <a:t>좌표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계산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가능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4775200"/>
            <a:ext cx="11239500" cy="445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1320800"/>
            <a:ext cx="11239500" cy="314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28800" y="2387600"/>
            <a:ext cx="3365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스테레오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카메라</a:t>
            </a: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Input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28800" y="6502400"/>
            <a:ext cx="3365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양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쪽에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Mediapipe</a:t>
            </a: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포즈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추정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각각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시도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1790700"/>
            <a:ext cx="11239500" cy="4457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문제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79800" y="6718300"/>
            <a:ext cx="111506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문제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1)</a:t>
            </a:r>
          </a:p>
          <a:p>
            <a:pPr lvl="0" algn="just">
              <a:lnSpc>
                <a:spcPct val="99600"/>
              </a:lnSpc>
            </a:pPr>
            <a:endParaRPr lang="en-US" sz="3000" b="0" i="0" u="none" strike="noStrike">
              <a:solidFill>
                <a:srgbClr val="7C7C7C"/>
              </a:solidFill>
              <a:latin typeface="Pretendard Medium"/>
            </a:endParaRP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Mediapipe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하나만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해도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약간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딜레이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있는데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,</a:t>
            </a:r>
          </a:p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두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프레임에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대해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Real-Time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으로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추정하니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 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딜레이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2~3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초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(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못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쓸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D9F28"/>
                </a:solidFill>
                <a:ea typeface="Pretendard Medium"/>
              </a:rPr>
              <a:t>정도</a:t>
            </a:r>
            <a:r>
              <a:rPr lang="en-US" sz="3000" b="0" i="0" u="none" strike="noStrike">
                <a:solidFill>
                  <a:srgbClr val="FD9F28"/>
                </a:solidFill>
                <a:latin typeface="Pretendard Medium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75800"/>
            <a:ext cx="16459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00"/>
            <a:ext cx="164592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889000"/>
            <a:ext cx="316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000000"/>
                </a:solidFill>
                <a:ea typeface="Pretendard SemiBold"/>
              </a:rPr>
              <a:t>문제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257300"/>
            <a:ext cx="14427200" cy="572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3543300"/>
            <a:ext cx="21717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600" y="3543300"/>
            <a:ext cx="2171700" cy="431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70400" y="7518400"/>
            <a:ext cx="93599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문제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2)</a:t>
            </a:r>
          </a:p>
          <a:p>
            <a:pPr lvl="0" algn="just">
              <a:lnSpc>
                <a:spcPct val="99600"/>
              </a:lnSpc>
            </a:pPr>
            <a:endParaRPr lang="en-US" sz="3000" b="0" i="0" u="none" strike="noStrike">
              <a:solidFill>
                <a:srgbClr val="7C7C7C"/>
              </a:solidFill>
              <a:latin typeface="Pretendard Medium"/>
            </a:endParaRPr>
          </a:p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Mediapipe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정확도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문제로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3D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계산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시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값이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발산</a:t>
            </a:r>
            <a:r>
              <a:rPr lang="en-US" sz="3000" b="0" i="0" u="none" strike="noStrike">
                <a:solidFill>
                  <a:srgbClr val="7C7C7C"/>
                </a:solidFill>
                <a:latin typeface="Pretendard Medium"/>
              </a:rPr>
              <a:t>, </a:t>
            </a:r>
            <a:r>
              <a:rPr lang="ko-KR" sz="3000" b="0" i="0" u="none" strike="noStrike">
                <a:solidFill>
                  <a:srgbClr val="7C7C7C"/>
                </a:solidFill>
                <a:ea typeface="Pretendard Medium"/>
              </a:rPr>
              <a:t>불안정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350</Words>
  <Application>Microsoft Office PowerPoint</Application>
  <PresentationFormat>사용자 지정</PresentationFormat>
  <Paragraphs>88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Pretendard SemiBold</vt:lpstr>
      <vt:lpstr>Pretendard Medium</vt:lpstr>
      <vt:lpstr>Calibri</vt:lpstr>
      <vt:lpstr>Arial</vt:lpstr>
      <vt:lpstr>Pretendard ExtraBold</vt:lpstr>
      <vt:lpstr>Pretendard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민재 이</cp:lastModifiedBy>
  <cp:revision>5</cp:revision>
  <dcterms:created xsi:type="dcterms:W3CDTF">2006-08-16T00:00:00Z</dcterms:created>
  <dcterms:modified xsi:type="dcterms:W3CDTF">2024-06-21T06:55:25Z</dcterms:modified>
</cp:coreProperties>
</file>